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70" r:id="rId11"/>
    <p:sldId id="281" r:id="rId12"/>
    <p:sldId id="282" r:id="rId13"/>
    <p:sldId id="286" r:id="rId14"/>
    <p:sldId id="271" r:id="rId15"/>
    <p:sldId id="272" r:id="rId16"/>
    <p:sldId id="273" r:id="rId17"/>
    <p:sldId id="264" r:id="rId18"/>
    <p:sldId id="265" r:id="rId19"/>
    <p:sldId id="274" r:id="rId20"/>
    <p:sldId id="266" r:id="rId21"/>
    <p:sldId id="275" r:id="rId22"/>
    <p:sldId id="267" r:id="rId23"/>
    <p:sldId id="276" r:id="rId24"/>
    <p:sldId id="268" r:id="rId25"/>
    <p:sldId id="279" r:id="rId26"/>
    <p:sldId id="277" r:id="rId27"/>
    <p:sldId id="278" r:id="rId28"/>
    <p:sldId id="283" r:id="rId29"/>
    <p:sldId id="280" r:id="rId30"/>
    <p:sldId id="284" r:id="rId31"/>
    <p:sldId id="285" r:id="rId32"/>
  </p:sldIdLst>
  <p:sldSz cx="9144000" cy="6858000" type="screen4x3"/>
  <p:notesSz cx="6858000" cy="9144000"/>
  <p:defaultTextStyle>
    <a:defPPr>
      <a:defRPr lang="ko-KR"/>
    </a:defPPr>
    <a:lvl1pPr marL="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1pPr>
    <a:lvl2pPr marL="4572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2pPr>
    <a:lvl3pPr marL="9144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3pPr>
    <a:lvl4pPr marL="13716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4pPr>
    <a:lvl5pPr marL="18288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5pPr>
    <a:lvl6pPr marL="22860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6pPr>
    <a:lvl7pPr marL="27432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7pPr>
    <a:lvl8pPr marL="32004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8pPr>
    <a:lvl9pPr marL="3657600" algn="l" defTabSz="914400">
      <a:defRPr sz="1800">
        <a:solidFill>
          <a:schemeClr val="tx1">
            <a:alpha val="100000"/>
          </a:schemeClr>
        </a:solidFill>
        <a:latin typeface="+mn-ea"/>
        <a:ea typeface="+mn-e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92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_shape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r>
              <a:rPr altLang="ko-KR"/>
              <a:t>마스터 부제목 스타일 편집</a:t>
            </a:r>
            <a:endParaRPr/>
          </a:p>
        </p:txBody>
      </p:sp>
      <p:sp>
        <p:nvSpPr>
          <p:cNvPr id="5" name="layout1_shape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1_shape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1_shape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0_shape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 lIns="90000" tIns="46800" rIns="90000" bIns="46800" anchor="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10_shape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10_shape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10_shape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 lIns="90000" tIns="46800" rIns="90000" bIns="46800" anchor="t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11_shape2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 lIns="90000" tIns="46800" rIns="90000" bIns="46800" anchor="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11_shape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11_shape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11_shape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2_shape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0000" tIns="46800" rIns="90000" bIns="46800" anchor="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2_shape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2_shape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2_shape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lIns="90000" tIns="46800" rIns="90000" bIns="46800" anchor="t"/>
          <a:lstStyle>
            <a:lvl1pPr algn="l">
              <a:defRPr sz="4000" b="1"/>
            </a:lvl1pPr>
          </a:lstStyle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3_shape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000"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5" name="layout3_shape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3_shape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3_shape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4_shape2"/>
          <p:cNvSpPr txBox="1"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4_shape3"/>
          <p:cNvSpPr txBox="1"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6" name="layout4_shape4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4_shape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8" name="layout4_shape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0000" tIns="46800" rIns="90000" bIns="46800" anchor="ctr"/>
          <a:lstStyle>
            <a:lvl1pPr>
              <a:defRPr/>
            </a:lvl1pPr>
          </a:lstStyle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5_shape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5" name="layout5_shape3"/>
          <p:cNvSpPr txBox="1"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6" name="layout5_shape4"/>
          <p:cNvSpPr txBox="1"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lIns="90000" tIns="46800" rIns="90000" bIns="4680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7" name="layout5_shape5"/>
          <p:cNvSpPr txBox="1"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8" name="layout5_shape6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9" name="layout5_shape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10" name="layout5_shape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0000" tIns="46800" rIns="90000" bIns="46800" anchor="ctr"/>
          <a:lstStyle/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6_shape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5" name="layout6_shape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6" name="layout6_shape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4" name="layout7_shape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5" name="layout7_shape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lIns="90000" tIns="46800" rIns="90000" bIns="46800" anchor="b"/>
          <a:lstStyle>
            <a:lvl1pPr algn="l">
              <a:defRPr sz="2000" b="1"/>
            </a:lvl1pPr>
          </a:lstStyle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8_shape2"/>
          <p:cNvSpPr txBox="1"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lIns="90000" tIns="46800" rIns="90000" bIns="46800" anchor="t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  <a:endParaRPr/>
          </a:p>
        </p:txBody>
      </p:sp>
      <p:sp>
        <p:nvSpPr>
          <p:cNvPr id="5" name="layout8_shape3"/>
          <p:cNvSpPr txBox="1"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6" name="layout8_shape4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8_shape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8" name="layout8_shape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0000" tIns="46800" rIns="90000" bIns="46800" anchor="b"/>
          <a:lstStyle>
            <a:lvl1pPr algn="l">
              <a:defRPr sz="2000" b="1"/>
            </a:lvl1pPr>
          </a:lstStyle>
          <a:p>
            <a:r>
              <a:rPr altLang="ko-KR"/>
              <a:t>마스터 제목 스타일 편집</a:t>
            </a:r>
            <a:endParaRPr/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 txBox="1"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altLang="ko-KR"/>
              <a:t>마스터 텍스트 스타일을 편집합니다</a:t>
            </a:r>
          </a:p>
        </p:txBody>
      </p:sp>
      <p:sp>
        <p:nvSpPr>
          <p:cNvPr id="6" name="layout9_shape4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7" name="layout9_shape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endParaRPr/>
          </a:p>
        </p:txBody>
      </p:sp>
      <p:sp>
        <p:nvSpPr>
          <p:cNvPr id="8" name="layout9_shape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0000" tIns="46800" rIns="90000" bIns="46800" anchor="t"/>
          <a:lstStyle/>
          <a:p>
            <a:pPr algn="r"/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1440" tIns="45720" rIns="91440" bIns="45720" anchor="ctr"/>
          <a:lstStyle/>
          <a:p>
            <a:r>
              <a:rPr altLang="ko-KR"/>
              <a:t>마스터 제목 스타일 편집</a:t>
            </a:r>
          </a:p>
        </p:txBody>
      </p:sp>
      <p:sp>
        <p:nvSpPr>
          <p:cNvPr id="4" name="master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1440" tIns="45720" rIns="91440" bIns="45720" anchor="t"/>
          <a:lstStyle/>
          <a:p>
            <a:pPr lvl="0"/>
            <a:r>
              <a:rPr altLang="ko-KR"/>
              <a:t>마스터 텍스트 스타일을 편집합니다</a:t>
            </a:r>
          </a:p>
          <a:p>
            <a:pPr lvl="1"/>
            <a:r>
              <a:rPr altLang="ko-KR"/>
              <a:t>둘째 수준</a:t>
            </a:r>
          </a:p>
          <a:p>
            <a:pPr lvl="2"/>
            <a:r>
              <a:rPr altLang="ko-KR"/>
              <a:t>셋째 수준</a:t>
            </a:r>
          </a:p>
          <a:p>
            <a:pPr lvl="3"/>
            <a:r>
              <a:rPr altLang="ko-KR"/>
              <a:t>넷째 수준</a:t>
            </a:r>
          </a:p>
          <a:p>
            <a:pPr lvl="4"/>
            <a:r>
              <a:rPr altLang="ko-KR"/>
              <a:t>다섯째 수준</a:t>
            </a:r>
          </a:p>
        </p:txBody>
      </p:sp>
      <p:sp>
        <p:nvSpPr>
          <p:cNvPr id="5" name="master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1440" tIns="45720" rIns="91440" bIns="45720" anchor="ctr"/>
          <a:lstStyle/>
          <a:p>
            <a:endParaRPr lang="ko-KR" altLang="en-US"/>
          </a:p>
        </p:txBody>
      </p:sp>
      <p:sp>
        <p:nvSpPr>
          <p:cNvPr id="6" name="master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1440" tIns="45720" rIns="91440" bIns="45720" anchor="ctr"/>
          <a:lstStyle/>
          <a:p>
            <a:endParaRPr lang="ko-KR" altLang="en-US"/>
          </a:p>
        </p:txBody>
      </p:sp>
      <p:sp>
        <p:nvSpPr>
          <p:cNvPr id="7" name="master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1440" tIns="45720" rIns="91440" bIns="45720" anchor="ctr"/>
          <a:lstStyle/>
          <a:p>
            <a:pPr algn="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914400">
        <a:spcBef>
          <a:spcPct val="0"/>
        </a:spcBef>
        <a:buNone/>
        <a:defRPr sz="4400">
          <a:solidFill>
            <a:schemeClr val="tx1">
              <a:alpha val="100000"/>
            </a:schemeClr>
          </a:solidFill>
          <a:latin typeface="+mj-ea"/>
          <a:ea typeface="+mj-ea"/>
        </a:defRPr>
      </a:lvl1pPr>
    </p:titleStyle>
    <p:bodyStyle>
      <a:lvl1pPr marL="0" indent="0" algn="l" defTabSz="914400">
        <a:spcBef>
          <a:spcPct val="20000"/>
        </a:spcBef>
        <a:buFont typeface="Arial" pitchFamily="2" charset="2"/>
        <a:buChar char="•"/>
        <a:defRPr sz="3200">
          <a:solidFill>
            <a:schemeClr val="tx1">
              <a:alpha val="100000"/>
            </a:schemeClr>
          </a:solidFill>
          <a:latin typeface="+mn-ea"/>
          <a:ea typeface="+mn-ea"/>
        </a:defRPr>
      </a:lvl1pPr>
      <a:lvl2pPr marL="742950" indent="-285750" algn="l" defTabSz="914400">
        <a:spcBef>
          <a:spcPct val="20000"/>
        </a:spcBef>
        <a:buFont typeface="Arial" pitchFamily="2" charset="2"/>
        <a:buChar char="–"/>
        <a:defRPr sz="2800">
          <a:solidFill>
            <a:schemeClr val="tx1">
              <a:alpha val="100000"/>
            </a:schemeClr>
          </a:solidFill>
          <a:latin typeface="+mn-ea"/>
          <a:ea typeface="+mn-ea"/>
        </a:defRPr>
      </a:lvl2pPr>
      <a:lvl3pPr marL="1143000" indent="-228600" algn="l" defTabSz="914400">
        <a:spcBef>
          <a:spcPct val="20000"/>
        </a:spcBef>
        <a:buFont typeface="Arial" pitchFamily="2" charset="2"/>
        <a:buChar char="•"/>
        <a:defRPr sz="2400">
          <a:solidFill>
            <a:schemeClr val="tx1">
              <a:alpha val="100000"/>
            </a:schemeClr>
          </a:solidFill>
          <a:latin typeface="+mn-ea"/>
          <a:ea typeface="+mn-ea"/>
        </a:defRPr>
      </a:lvl3pPr>
      <a:lvl4pPr marL="1600200" indent="-228600" algn="l" defTabSz="914400">
        <a:spcBef>
          <a:spcPct val="20000"/>
        </a:spcBef>
        <a:buFont typeface="Arial" pitchFamily="2" charset="2"/>
        <a:buChar char="–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4pPr>
      <a:lvl5pPr marL="2057400" indent="-228600" algn="l" defTabSz="914400">
        <a:spcBef>
          <a:spcPct val="20000"/>
        </a:spcBef>
        <a:buFont typeface="Arial" pitchFamily="2" charset="2"/>
        <a:buChar char="»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5pPr>
      <a:lvl6pPr marL="2514600" indent="-228600" algn="l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6pPr>
      <a:lvl7pPr marL="2971800" indent="-228600" algn="l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7pPr>
      <a:lvl8pPr marL="3429000" indent="-228600" algn="l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8pPr>
      <a:lvl9pPr marL="3886200" indent="-228600" algn="l" defTabSz="914400">
        <a:spcBef>
          <a:spcPct val="20000"/>
        </a:spcBef>
        <a:buFont typeface="Arial" pitchFamily="2" charset="2"/>
        <a:buChar char="•"/>
        <a:defRPr sz="2000">
          <a:solidFill>
            <a:schemeClr val="tx1">
              <a:alpha val="100000"/>
            </a:schemeClr>
          </a:solidFill>
          <a:latin typeface="+mn-ea"/>
          <a:ea typeface="+mn-ea"/>
        </a:defRPr>
      </a:lvl9pPr>
    </p:bodyStyle>
    <p:otherStyle>
      <a:lvl1pPr marL="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1pPr>
      <a:lvl2pPr marL="4572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2pPr>
      <a:lvl3pPr marL="9144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3pPr>
      <a:lvl4pPr marL="13716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4pPr>
      <a:lvl5pPr marL="18288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5pPr>
      <a:lvl6pPr marL="22860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6pPr>
      <a:lvl7pPr marL="27432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7pPr>
      <a:lvl8pPr marL="32004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8pPr>
      <a:lvl9pPr marL="3657600" algn="l" defTabSz="914400">
        <a:defRPr sz="1800">
          <a:solidFill>
            <a:schemeClr val="tx1">
              <a:alpha val="100000"/>
            </a:schemeClr>
          </a:solidFill>
          <a:latin typeface="+mn-ea"/>
          <a:ea typeface="+mn-e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60016476786170"/>
          <p:cNvSpPr>
            <a:spLocks noGrp="1"/>
          </p:cNvSpPr>
          <p:nvPr>
            <p:ph type="ctrTitle"/>
          </p:nvPr>
        </p:nvSpPr>
        <p:spPr>
          <a:xfrm>
            <a:off x="685800" y="2130812"/>
            <a:ext cx="7772400" cy="1470025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4400">
                <a:solidFill>
                  <a:schemeClr val="tx1">
                    <a:alpha val="100000"/>
                  </a:schemeClr>
                </a:solidFill>
                <a:latin typeface="+mj-ea"/>
                <a:ea typeface="+mj-ea"/>
              </a:rPr>
              <a:t>게임기획서</a:t>
            </a:r>
          </a:p>
        </p:txBody>
      </p:sp>
      <p:sp>
        <p:nvSpPr>
          <p:cNvPr id="4" name="nppt_1460017804873177"/>
          <p:cNvSpPr txBox="1">
            <a:spLocks noGrp="1"/>
          </p:cNvSpPr>
          <p:nvPr>
            <p:ph type="subTitle" idx="1"/>
          </p:nvPr>
        </p:nvSpPr>
        <p:spPr>
          <a:xfrm>
            <a:off x="1371600" y="3884725"/>
            <a:ext cx="6400800" cy="1752600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alpha val="100000"/>
                    <a:tint val="75000"/>
                  </a:schemeClr>
                </a:solidFill>
              </a:defRPr>
            </a:lvl9pPr>
          </a:lstStyle>
          <a:p>
            <a:pPr marL="0" algn="ctr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j-ea"/>
                <a:ea typeface="+mj-ea"/>
              </a:rPr>
              <a:t>문선미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54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504003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살아남기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endParaRPr lang="en-US" altLang="ko-KR" sz="28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altLang="ko-KR" sz="28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목숨하나로</a:t>
            </a:r>
            <a:r>
              <a:rPr altLang="ko-KR" sz="28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유령을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피해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코인을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많이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모으며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 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목표지점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까지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가는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게임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 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endParaRPr altLang="ko-KR" sz="28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10개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정도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맵을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만들어서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시작할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때마다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 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랜덤으로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선택되게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2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한다</a:t>
            </a:r>
            <a:r>
              <a:rPr altLang="ko-KR" sz="2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endParaRPr altLang="ko-KR" sz="28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altLang="ko-KR" sz="2800" dirty="0" err="1">
                <a:latin typeface="나눔고딕"/>
                <a:ea typeface="나눔고딕"/>
              </a:rPr>
              <a:t>코인의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개수에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따라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코인이나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보석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등의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보상이</a:t>
            </a:r>
            <a:r>
              <a:rPr altLang="ko-KR" sz="2800" dirty="0">
                <a:latin typeface="나눔고딕"/>
                <a:ea typeface="나눔고딕"/>
              </a:rPr>
              <a:t> </a:t>
            </a:r>
            <a:r>
              <a:rPr altLang="ko-KR" sz="2800" dirty="0" err="1">
                <a:latin typeface="나눔고딕"/>
                <a:ea typeface="나눔고딕"/>
              </a:rPr>
              <a:t>있다</a:t>
            </a:r>
            <a:r>
              <a:rPr altLang="ko-KR" sz="2800" dirty="0">
                <a:latin typeface="나눔고딕"/>
                <a:ea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20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4194"/>
            <a:ext cx="8229600" cy="46291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8184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54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504003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살아남기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endParaRPr lang="en-US" altLang="ko-KR" sz="20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/>
              <a:t>1 </a:t>
            </a:r>
            <a:r>
              <a:rPr lang="ko-KR" altLang="en-US" sz="2000" dirty="0" smtClean="0"/>
              <a:t>플레이 하면서 획득한 동전을 표시한다</a:t>
            </a:r>
            <a:r>
              <a:rPr lang="en-US" altLang="ko-KR" sz="2000" dirty="0" smtClean="0"/>
              <a:t>.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2 </a:t>
            </a:r>
            <a:r>
              <a:rPr lang="ko-KR" altLang="en-US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방향과 움직임을 컨트롤하는 </a:t>
            </a:r>
            <a:r>
              <a:rPr lang="en-US" altLang="ko-KR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UI 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/>
              <a:t>3 </a:t>
            </a:r>
            <a:r>
              <a:rPr lang="ko-KR" altLang="en-US" sz="2000" dirty="0" smtClean="0"/>
              <a:t>점프 </a:t>
            </a:r>
            <a:r>
              <a:rPr lang="en-US" altLang="ko-KR" sz="2000" dirty="0" smtClean="0"/>
              <a:t>UI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4 </a:t>
            </a:r>
            <a:r>
              <a:rPr lang="ko-KR" altLang="en-US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스킬 </a:t>
            </a:r>
            <a:r>
              <a:rPr lang="en-US" altLang="ko-KR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UI </a:t>
            </a:r>
            <a:r>
              <a:rPr lang="ko-KR" altLang="en-US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스킬 부스터를 획득하거나 상점에서 구매한 부스터를 사용하면 활성화 된다</a:t>
            </a:r>
            <a:r>
              <a:rPr lang="en-US" altLang="ko-KR" sz="20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/>
              <a:t>5 </a:t>
            </a:r>
            <a:r>
              <a:rPr lang="ko-KR" altLang="en-US" sz="2000" dirty="0" smtClean="0"/>
              <a:t>플레이어의 고유 스킬 </a:t>
            </a:r>
            <a:endParaRPr lang="en-US" altLang="ko-KR" sz="2000" dirty="0" smtClean="0"/>
          </a:p>
          <a:p>
            <a:pPr marL="0" algn="l">
              <a:lnSpc>
                <a:spcPct val="100000"/>
              </a:lnSpc>
              <a:spcBef>
                <a:spcPts val="550"/>
              </a:spcBef>
              <a:buNone/>
            </a:pPr>
            <a:r>
              <a:rPr lang="en-US" altLang="ko-KR" sz="2000" dirty="0" smtClean="0"/>
              <a:t>6 </a:t>
            </a:r>
            <a:r>
              <a:rPr lang="ko-KR" altLang="en-US" sz="2000" dirty="0" smtClean="0"/>
              <a:t>플레이어 표시</a:t>
            </a:r>
            <a:endParaRPr lang="en-US" altLang="ko-KR" sz="20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46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54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504003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살아남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기 보상</a:t>
            </a:r>
            <a:endParaRPr lang="en-US" altLang="ko-KR"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sz="1000"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5   </a:t>
            </a:r>
            <a:r>
              <a:rPr lang="ko-KR" altLang="en-US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포인트 </a:t>
            </a: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				</a:t>
            </a:r>
            <a:r>
              <a:rPr lang="ko-KR" altLang="en-US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동전 </a:t>
            </a: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870</a:t>
            </a:r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/>
              <a:t>25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포인트 </a:t>
            </a:r>
            <a:r>
              <a:rPr lang="en-US" altLang="ko-KR" sz="1200" dirty="0"/>
              <a:t>				</a:t>
            </a:r>
            <a:r>
              <a:rPr lang="ko-KR" altLang="en-US" sz="1200" dirty="0" smtClean="0"/>
              <a:t>보석 </a:t>
            </a:r>
            <a:r>
              <a:rPr lang="en-US" altLang="ko-KR" sz="1200" dirty="0" smtClean="0"/>
              <a:t>1</a:t>
            </a:r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50 </a:t>
            </a:r>
            <a:r>
              <a:rPr lang="ko-KR" altLang="en-US" sz="1200" dirty="0" smtClean="0"/>
              <a:t>포인트 </a:t>
            </a:r>
            <a:r>
              <a:rPr lang="en-US" altLang="ko-KR" sz="1200" dirty="0"/>
              <a:t>				</a:t>
            </a:r>
            <a:r>
              <a:rPr lang="ko-KR" altLang="en-US" sz="1200" dirty="0"/>
              <a:t>동전 </a:t>
            </a:r>
            <a:r>
              <a:rPr lang="en-US" altLang="ko-KR" sz="1200" dirty="0"/>
              <a:t>870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75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보석 </a:t>
            </a:r>
            <a:r>
              <a:rPr lang="en-US" altLang="ko-KR" sz="1200" dirty="0"/>
              <a:t>1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100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동전 </a:t>
            </a:r>
            <a:r>
              <a:rPr lang="en-US" altLang="ko-KR" sz="1200" dirty="0"/>
              <a:t>870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150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보석 </a:t>
            </a:r>
            <a:r>
              <a:rPr lang="en-US" altLang="ko-KR" sz="1200" dirty="0"/>
              <a:t>1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200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동전 </a:t>
            </a:r>
            <a:r>
              <a:rPr lang="en-US" altLang="ko-KR" sz="1200" dirty="0"/>
              <a:t>870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300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보석 </a:t>
            </a:r>
            <a:r>
              <a:rPr lang="en-US" altLang="ko-KR" sz="1200" dirty="0"/>
              <a:t>1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400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동전 </a:t>
            </a:r>
            <a:r>
              <a:rPr lang="en-US" altLang="ko-KR" sz="1200" dirty="0"/>
              <a:t>870</a:t>
            </a:r>
            <a:endParaRPr lang="en-US" altLang="ko-KR" sz="1200" dirty="0" smtClean="0"/>
          </a:p>
          <a:p>
            <a:pPr>
              <a:spcBef>
                <a:spcPts val="650"/>
              </a:spcBef>
              <a:buNone/>
            </a:pPr>
            <a:r>
              <a:rPr lang="en-US" altLang="ko-KR" sz="1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500 </a:t>
            </a:r>
            <a:r>
              <a:rPr lang="ko-KR" altLang="en-US" sz="1200" dirty="0" smtClean="0"/>
              <a:t>포인트</a:t>
            </a:r>
            <a:r>
              <a:rPr lang="en-US" altLang="ko-KR" sz="1200" dirty="0"/>
              <a:t>				</a:t>
            </a:r>
            <a:r>
              <a:rPr lang="ko-KR" altLang="en-US" sz="1200" dirty="0"/>
              <a:t>보석 </a:t>
            </a:r>
            <a:r>
              <a:rPr lang="en-US" altLang="ko-KR" sz="1200" dirty="0"/>
              <a:t>1</a:t>
            </a:r>
            <a:endParaRPr lang="en-US" altLang="ko-KR" sz="1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02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4194"/>
            <a:ext cx="8229600" cy="46291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61612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80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82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998627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메인게임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/>
              <a:t>1 </a:t>
            </a:r>
            <a:r>
              <a:rPr lang="ko-KR" altLang="en-US" sz="2800" dirty="0" smtClean="0"/>
              <a:t>뒤로가기 버튼을 누르면 로비화면으로 돌아간다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sz="28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/>
              <a:t>2. </a:t>
            </a:r>
            <a:r>
              <a:rPr lang="ko-KR" altLang="en-US" sz="2800" dirty="0" smtClean="0"/>
              <a:t>에피소드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에피소드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를 선택할 수 있다</a:t>
            </a:r>
            <a:r>
              <a:rPr lang="en-US" altLang="ko-KR" sz="2800" dirty="0" smtClean="0"/>
              <a:t>. 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134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80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82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998627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80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82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998627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메인게임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(</a:t>
            </a: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에피소드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1)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400" dirty="0" smtClean="0"/>
              <a:t>1  </a:t>
            </a:r>
            <a:r>
              <a:rPr lang="ko-KR" altLang="en-US" sz="2400" dirty="0" smtClean="0"/>
              <a:t>에피소드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버튼을 누르면 지도가 나와서 현재 플레이 하는 맵의 스테이지를 표시해 준다</a:t>
            </a:r>
            <a:r>
              <a:rPr lang="en-US" altLang="ko-KR" sz="2400" dirty="0" smtClean="0"/>
              <a:t>.</a:t>
            </a:r>
            <a:endParaRPr lang="en-US" altLang="ko-KR" sz="2400" dirty="0" smtClean="0">
              <a:solidFill>
                <a:schemeClr val="tx1">
                  <a:alpha val="100000"/>
                </a:schemeClr>
              </a:solidFill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2400" dirty="0">
              <a:solidFill>
                <a:schemeClr val="tx1">
                  <a:alpha val="100000"/>
                </a:schemeClr>
              </a:solidFill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400" dirty="0" smtClean="0">
                <a:solidFill>
                  <a:schemeClr val="tx1">
                    <a:alpha val="100000"/>
                  </a:schemeClr>
                </a:solidFill>
              </a:rPr>
              <a:t>2 </a:t>
            </a:r>
            <a:r>
              <a:rPr altLang="ko-KR" sz="2400" dirty="0" err="1" smtClean="0">
                <a:solidFill>
                  <a:schemeClr val="tx1">
                    <a:alpha val="100000"/>
                  </a:schemeClr>
                </a:solidFill>
              </a:rPr>
              <a:t>지도에서</a:t>
            </a:r>
            <a:r>
              <a:rPr altLang="ko-KR" sz="2400" dirty="0" smtClean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스테이지를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선택하게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하고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, 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에피소드1의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스테이지는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4개로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구성한다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2400" dirty="0">
              <a:solidFill>
                <a:schemeClr val="tx1">
                  <a:alpha val="100000"/>
                </a:schemeClr>
              </a:solidFill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400" dirty="0" smtClean="0">
                <a:solidFill>
                  <a:schemeClr val="tx1">
                    <a:alpha val="100000"/>
                  </a:schemeClr>
                </a:solidFill>
              </a:rPr>
              <a:t>3 </a:t>
            </a:r>
            <a:r>
              <a:rPr altLang="ko-KR" sz="2400" dirty="0" err="1" smtClean="0">
                <a:solidFill>
                  <a:schemeClr val="tx1">
                    <a:alpha val="100000"/>
                  </a:schemeClr>
                </a:solidFill>
              </a:rPr>
              <a:t>에피소드</a:t>
            </a:r>
            <a:r>
              <a:rPr altLang="ko-KR" sz="2400" dirty="0" smtClean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1에서는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스프링과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나무상자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몬스터만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등장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altLang="ko-KR" sz="2400" dirty="0" err="1">
                <a:solidFill>
                  <a:schemeClr val="tx1">
                    <a:alpha val="100000"/>
                  </a:schemeClr>
                </a:solidFill>
              </a:rPr>
              <a:t>시킨다</a:t>
            </a:r>
            <a:r>
              <a:rPr altLang="ko-KR" sz="2400" dirty="0">
                <a:solidFill>
                  <a:schemeClr val="tx1">
                    <a:alpha val="100000"/>
                  </a:schemeClr>
                </a:solidFill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9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94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>
              <a:lnSpc>
                <a:spcPct val="100000"/>
              </a:lnSpc>
              <a:buNone/>
            </a:pPr>
            <a:endParaRPr lang="ko-KR" altLang="en-US"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837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9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94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latin typeface="나눔고딕"/>
                <a:ea typeface="나눔고딕"/>
              </a:rPr>
              <a:t>메인게임(에피소드 2)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latin typeface="나눔고딕"/>
              <a:ea typeface="나눔고딕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지도에서 스테이지를 선택하게 하고, 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에피소드2의 스테이지는 5개로 구성한다.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나무판들을 등장시켜서 난이도를 높이자.</a:t>
            </a:r>
          </a:p>
          <a:p>
            <a:pPr marL="0">
              <a:lnSpc>
                <a:spcPct val="100000"/>
              </a:lnSpc>
              <a:buNone/>
            </a:pPr>
            <a:endParaRPr lang="ko-KR" altLang="en-US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3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3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5963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875"/>
              </a:spcBef>
              <a:buNone/>
            </a:pPr>
            <a:endParaRPr lang="en-US" dirty="0" smtClean="0"/>
          </a:p>
          <a:p>
            <a:pPr marL="0" algn="l">
              <a:lnSpc>
                <a:spcPct val="100000"/>
              </a:lnSpc>
              <a:spcBef>
                <a:spcPts val="875"/>
              </a:spcBef>
              <a:buNone/>
            </a:pPr>
            <a:endParaRPr lang="en-US" dirty="0"/>
          </a:p>
          <a:p>
            <a:pPr marL="0" algn="l">
              <a:lnSpc>
                <a:spcPct val="100000"/>
              </a:lnSpc>
              <a:spcBef>
                <a:spcPts val="875"/>
              </a:spcBef>
              <a:buNone/>
            </a:pPr>
            <a:endParaRPr dirty="0"/>
          </a:p>
          <a:p>
            <a:pPr marL="0" algn="l">
              <a:lnSpc>
                <a:spcPct val="100000"/>
              </a:lnSpc>
              <a:spcBef>
                <a:spcPts val="875"/>
              </a:spcBef>
              <a:buNone/>
            </a:pP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1  </a:t>
            </a:r>
            <a:r>
              <a:rPr lang="ko-KR" altLang="ko-KR" sz="4400" b="1" dirty="0">
                <a:solidFill>
                  <a:srgbClr val="000000"/>
                </a:solidFill>
                <a:ea typeface="돋움"/>
              </a:rPr>
              <a:t>게임</a:t>
            </a: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 </a:t>
            </a:r>
            <a:r>
              <a:rPr lang="ko-KR" altLang="ko-KR" sz="4400" b="1" dirty="0">
                <a:solidFill>
                  <a:srgbClr val="000000"/>
                </a:solidFill>
                <a:ea typeface="돋움"/>
              </a:rPr>
              <a:t>개요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2  </a:t>
            </a:r>
            <a:r>
              <a:rPr lang="ko-KR" altLang="ko-KR" sz="4400" b="1" dirty="0">
                <a:solidFill>
                  <a:srgbClr val="000000"/>
                </a:solidFill>
                <a:ea typeface="돋움"/>
              </a:rPr>
              <a:t>게임</a:t>
            </a: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 </a:t>
            </a:r>
            <a:r>
              <a:rPr lang="ko-KR" altLang="ko-KR" sz="4400" b="1" dirty="0">
                <a:solidFill>
                  <a:srgbClr val="000000"/>
                </a:solidFill>
                <a:ea typeface="돋움"/>
              </a:rPr>
              <a:t>컨셉</a:t>
            </a:r>
            <a:r>
              <a:rPr lang="en-US" altLang="ko-KR" sz="4400" b="0" dirty="0">
                <a:solidFill>
                  <a:srgbClr val="000000"/>
                </a:solidFill>
                <a:latin typeface="돋움"/>
              </a:rPr>
              <a:t>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3  </a:t>
            </a:r>
            <a:r>
              <a:rPr lang="ko-KR" altLang="ko-KR" sz="4400" b="1" dirty="0">
                <a:solidFill>
                  <a:srgbClr val="000000"/>
                </a:solidFill>
                <a:ea typeface="돋움"/>
              </a:rPr>
              <a:t>게임</a:t>
            </a:r>
            <a:r>
              <a:rPr lang="en-US" altLang="ko-KR" sz="4400" b="1" dirty="0">
                <a:solidFill>
                  <a:srgbClr val="000000"/>
                </a:solidFill>
                <a:latin typeface="돋움"/>
              </a:rPr>
              <a:t> </a:t>
            </a:r>
            <a:r>
              <a:rPr lang="ko-KR" altLang="ko-KR" sz="4400" b="1" dirty="0" smtClean="0">
                <a:solidFill>
                  <a:srgbClr val="000000"/>
                </a:solidFill>
                <a:ea typeface="돋움"/>
              </a:rPr>
              <a:t>설명</a:t>
            </a:r>
            <a:endParaRPr lang="en-US" altLang="ko-KR" sz="4400" b="1" dirty="0" smtClean="0">
              <a:solidFill>
                <a:srgbClr val="000000"/>
              </a:solidFill>
              <a:ea typeface="돋움"/>
            </a:endParaRPr>
          </a:p>
          <a:p>
            <a:pPr marL="0" algn="l">
              <a:lnSpc>
                <a:spcPct val="100000"/>
              </a:lnSpc>
              <a:spcBef>
                <a:spcPts val="875"/>
              </a:spcBef>
              <a:buNone/>
            </a:pPr>
            <a:r>
              <a:rPr lang="en-US" altLang="ko-KR" sz="4400" b="1" dirty="0" smtClean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  </a:t>
            </a:r>
            <a:r>
              <a:rPr lang="ko-KR" altLang="en-US" sz="4400" b="1" dirty="0" smtClean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순서도</a:t>
            </a:r>
            <a:endParaRPr lang="ko-KR" altLang="ko-KR" sz="4400" b="1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74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" y="1916832"/>
            <a:ext cx="8048977" cy="45275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74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744"/>
          <p:cNvSpPr txBox="1">
            <a:spLocks noGrp="1"/>
          </p:cNvSpPr>
          <p:nvPr>
            <p:ph idx="1"/>
          </p:nvPr>
        </p:nvSpPr>
        <p:spPr>
          <a:xfrm>
            <a:off x="457199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상점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1 </a:t>
            </a:r>
            <a:r>
              <a:rPr lang="ko-KR" altLang="en-US" sz="2800" dirty="0" smtClean="0">
                <a:solidFill>
                  <a:schemeClr val="tx1">
                    <a:alpha val="100000"/>
                  </a:schemeClr>
                </a:solidFill>
              </a:rPr>
              <a:t>포션 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: </a:t>
            </a:r>
            <a:r>
              <a:rPr lang="ko-KR" altLang="en-US" sz="2800" dirty="0" smtClean="0">
                <a:solidFill>
                  <a:schemeClr val="tx1">
                    <a:alpha val="100000"/>
                  </a:schemeClr>
                </a:solidFill>
              </a:rPr>
              <a:t>체력을 </a:t>
            </a:r>
            <a:r>
              <a:rPr lang="en-US" altLang="ko-KR" sz="2800" dirty="0" smtClean="0"/>
              <a:t>30 </a:t>
            </a:r>
            <a:r>
              <a:rPr lang="ko-KR" altLang="en-US" sz="2800" dirty="0" smtClean="0"/>
              <a:t>올려준다</a:t>
            </a:r>
            <a:r>
              <a:rPr lang="en-US" altLang="ko-KR" sz="2800" dirty="0" smtClean="0"/>
              <a:t>. (</a:t>
            </a:r>
            <a:r>
              <a:rPr lang="ko-KR" altLang="en-US" sz="2800" dirty="0" smtClean="0"/>
              <a:t>보석 </a:t>
            </a:r>
            <a:r>
              <a:rPr lang="en-US" altLang="ko-KR" sz="2800" dirty="0" smtClean="0"/>
              <a:t>5)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2 </a:t>
            </a:r>
            <a:r>
              <a:rPr lang="ko-KR" altLang="en-US" sz="2800" dirty="0" smtClean="0">
                <a:solidFill>
                  <a:schemeClr val="tx1">
                    <a:alpha val="100000"/>
                  </a:schemeClr>
                </a:solidFill>
              </a:rPr>
              <a:t>인빈서블 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: </a:t>
            </a:r>
            <a:r>
              <a:rPr lang="ko-KR" altLang="en-US" sz="2800" dirty="0" smtClean="0">
                <a:solidFill>
                  <a:schemeClr val="tx1">
                    <a:alpha val="100000"/>
                  </a:schemeClr>
                </a:solidFill>
              </a:rPr>
              <a:t>무적상태가 된다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. (</a:t>
            </a:r>
            <a:r>
              <a:rPr lang="ko-KR" altLang="en-US" sz="2800" dirty="0" smtClean="0">
                <a:solidFill>
                  <a:schemeClr val="tx1">
                    <a:alpha val="100000"/>
                  </a:schemeClr>
                </a:solidFill>
              </a:rPr>
              <a:t>보석 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10)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/>
              <a:t>3 </a:t>
            </a:r>
            <a:r>
              <a:rPr lang="ko-KR" altLang="en-US" sz="2800" dirty="0" smtClean="0"/>
              <a:t>스킬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플레이어의 특정 스킬을 활성화 한다</a:t>
            </a:r>
            <a:r>
              <a:rPr lang="en-US" altLang="ko-KR" sz="2800" dirty="0" smtClean="0"/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         </a:t>
            </a:r>
            <a:r>
              <a:rPr lang="ko-KR" altLang="en-US" sz="2800" dirty="0" smtClean="0"/>
              <a:t>부스터 하나당 </a:t>
            </a:r>
            <a:r>
              <a:rPr lang="en-US" altLang="ko-KR" sz="2800" dirty="0" smtClean="0"/>
              <a:t>5</a:t>
            </a:r>
            <a:r>
              <a:rPr lang="ko-KR" altLang="en-US" sz="2800" dirty="0" smtClean="0"/>
              <a:t>번 스킬 </a:t>
            </a:r>
            <a:r>
              <a:rPr lang="en-US" altLang="ko-KR" sz="2800" dirty="0" smtClean="0"/>
              <a:t>5</a:t>
            </a:r>
            <a:r>
              <a:rPr lang="ko-KR" altLang="en-US" sz="2800" dirty="0" smtClean="0"/>
              <a:t>번 </a:t>
            </a:r>
            <a:endParaRPr lang="en-US" altLang="ko-KR" sz="2800" dirty="0" smtClean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  <a:r>
              <a:rPr lang="ko-KR" altLang="en-US" sz="2800" dirty="0" smtClean="0"/>
              <a:t>         사용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보석</a:t>
            </a:r>
            <a:r>
              <a:rPr lang="en-US" altLang="ko-KR" sz="2800" dirty="0" smtClean="0"/>
              <a:t>5)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2800" dirty="0" smtClean="0"/>
              <a:t>4 </a:t>
            </a:r>
            <a:r>
              <a:rPr lang="ko-KR" altLang="en-US" sz="2800" dirty="0" smtClean="0"/>
              <a:t>회복제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마나를 회복시킨다</a:t>
            </a:r>
            <a:r>
              <a:rPr lang="en-US" altLang="ko-KR" sz="2800" dirty="0" smtClean="0"/>
              <a:t>. 10</a:t>
            </a:r>
            <a:r>
              <a:rPr lang="ko-KR" altLang="en-US" sz="2800" dirty="0" smtClean="0"/>
              <a:t>동안 회복</a:t>
            </a:r>
            <a:r>
              <a:rPr lang="en-US" altLang="ko-KR" sz="2800" dirty="0" smtClean="0"/>
              <a:t>.</a:t>
            </a:r>
            <a:endParaRPr altLang="ko-KR" sz="2800" dirty="0">
              <a:solidFill>
                <a:schemeClr val="tx1">
                  <a:alpha val="10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765"/>
          <p:cNvSpPr>
            <a:spLocks noGrp="1"/>
          </p:cNvSpPr>
          <p:nvPr>
            <p:ph type="title"/>
          </p:nvPr>
        </p:nvSpPr>
        <p:spPr>
          <a:xfrm>
            <a:off x="457200" y="268510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" y="1598613"/>
            <a:ext cx="8048977" cy="45275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765"/>
          <p:cNvSpPr>
            <a:spLocks noGrp="1"/>
          </p:cNvSpPr>
          <p:nvPr>
            <p:ph type="title"/>
          </p:nvPr>
        </p:nvSpPr>
        <p:spPr>
          <a:xfrm>
            <a:off x="457200" y="268510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767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랭킹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시스템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2400" dirty="0" smtClean="0"/>
              <a:t>메인게임의 경우 완료된 노드당 </a:t>
            </a:r>
            <a:r>
              <a:rPr lang="en-US" altLang="ko-KR" sz="2400" dirty="0" smtClean="0"/>
              <a:t>10, </a:t>
            </a:r>
            <a:r>
              <a:rPr lang="ko-KR" altLang="en-US" sz="2400" dirty="0" smtClean="0"/>
              <a:t>플레이어 레벨 </a:t>
            </a:r>
            <a:r>
              <a:rPr lang="en-US" altLang="ko-KR" sz="2400" dirty="0" smtClean="0"/>
              <a:t>2, </a:t>
            </a:r>
            <a:r>
              <a:rPr lang="ko-KR" altLang="en-US" sz="2400" dirty="0" smtClean="0"/>
              <a:t>수집된 아이템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열쇠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보석</a:t>
            </a:r>
            <a:r>
              <a:rPr lang="en-US" altLang="ko-KR" sz="2400" dirty="0" smtClean="0"/>
              <a:t>)1</a:t>
            </a:r>
            <a:r>
              <a:rPr lang="ko-KR" altLang="en-US" sz="2400" dirty="0" smtClean="0"/>
              <a:t>포인트로 합계를 내서 순위를 나눈다</a:t>
            </a:r>
            <a:r>
              <a:rPr lang="en-US" altLang="ko-KR" sz="2400" dirty="0" smtClean="0"/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sz="24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2400" dirty="0" smtClean="0"/>
              <a:t>빠른플레이는 모은 코인의 수에 따라 랭킹을 나눈다</a:t>
            </a:r>
            <a:r>
              <a:rPr lang="en-US" altLang="ko-KR" sz="2400" dirty="0" smtClean="0"/>
              <a:t>.</a:t>
            </a:r>
            <a:endParaRPr altLang="ko-KR" sz="24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8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" y="1598613"/>
            <a:ext cx="8048977" cy="45275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806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업그레이드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업그레이드 할 캐릭터를 선택한다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570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" y="1598613"/>
            <a:ext cx="8048977" cy="45275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07341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806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업그레이드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1 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레벨을 업그레이드 함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dirty="0" smtClean="0"/>
              <a:t>2 </a:t>
            </a:r>
            <a:r>
              <a:rPr lang="ko-KR" altLang="en-US" dirty="0" smtClean="0"/>
              <a:t>동전은 레벨당 차이를 주어서 차감한다</a:t>
            </a:r>
            <a:r>
              <a:rPr lang="en-US" altLang="ko-KR" dirty="0" smtClean="0"/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3 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업그레이드 하면 체력과 스킬 데미지가 증가한다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dirty="0" smtClean="0"/>
              <a:t>4 </a:t>
            </a:r>
            <a:r>
              <a:rPr lang="ko-KR" altLang="en-US" dirty="0" smtClean="0"/>
              <a:t>플레이어의 스킬을 표시해 준다</a:t>
            </a:r>
            <a:r>
              <a:rPr lang="en-US" altLang="ko-KR" dirty="0" smtClean="0"/>
              <a:t>.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312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 dirty="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 dirty="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 dirty="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" y="1598613"/>
            <a:ext cx="8048977" cy="4527550"/>
          </a:xfrm>
          <a:prstGeom prst="rect">
            <a:avLst/>
          </a:prstGeom>
          <a:ln w="7500" cap="flat" cmpd="sng"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2282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dirty="0">
                <a:solidFill>
                  <a:schemeClr val="tx2">
                    <a:alpha val="100000"/>
                  </a:schemeClr>
                </a:solidFill>
              </a:rPr>
              <a:t> </a:t>
            </a:r>
            <a:r>
              <a:rPr lang="ko-KR" altLang="ko-KR" dirty="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58" y="1600200"/>
            <a:ext cx="8031283" cy="4525963"/>
          </a:xfrm>
        </p:spPr>
      </p:pic>
    </p:spTree>
    <p:extLst>
      <p:ext uri="{BB962C8B-B14F-4D97-AF65-F5344CB8AC3E}">
        <p14:creationId xmlns:p14="http://schemas.microsoft.com/office/powerpoint/2010/main" val="332756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218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개요</a:t>
            </a:r>
          </a:p>
        </p:txBody>
      </p:sp>
      <p:sp>
        <p:nvSpPr>
          <p:cNvPr id="4" name="nppt_1472352957252222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5963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ctr">
              <a:lnSpc>
                <a:spcPct val="100000"/>
              </a:lnSpc>
              <a:spcBef>
                <a:spcPts val="650"/>
              </a:spcBef>
              <a:buNone/>
            </a:pPr>
            <a:endParaRPr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dirty="0" smtClean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dirty="0"/>
          </a:p>
          <a:p>
            <a:pPr marL="403225" lvl="0" indent="-396875" algn="ctr">
              <a:lnSpc>
                <a:spcPct val="100000"/>
              </a:lnSpc>
              <a:spcBef>
                <a:spcPts val="550"/>
              </a:spcBef>
              <a:buFont typeface="Arial" pitchFamily="2" charset="2"/>
              <a:buChar char="•"/>
            </a:pPr>
            <a:r>
              <a:rPr lang="ko-KR" altLang="ko-KR" sz="2800" dirty="0" smtClean="0">
                <a:solidFill>
                  <a:schemeClr val="tx1">
                    <a:alpha val="100000"/>
                  </a:schemeClr>
                </a:solidFill>
                <a:ea typeface="맑은 고딕"/>
              </a:rPr>
              <a:t>제목</a:t>
            </a:r>
            <a:r>
              <a:rPr lang="en-US" altLang="ko-KR" sz="2800" dirty="0">
                <a:solidFill>
                  <a:schemeClr val="tx1">
                    <a:alpha val="100000"/>
                  </a:schemeClr>
                </a:solidFill>
              </a:rPr>
              <a:t> 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</a:rPr>
              <a:t>: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달려라 버섯마을</a:t>
            </a:r>
            <a:r>
              <a:rPr lang="en-US" altLang="ko-KR" sz="2800" dirty="0" smtClean="0"/>
              <a:t>.</a:t>
            </a:r>
            <a:endParaRPr lang="ko-KR" altLang="ko-KR" sz="2800" dirty="0">
              <a:solidFill>
                <a:schemeClr val="tx1">
                  <a:alpha val="100000"/>
                </a:schemeClr>
              </a:solidFill>
              <a:ea typeface="맑은 고딕"/>
            </a:endParaRPr>
          </a:p>
          <a:p>
            <a:pPr marL="403225" lvl="0" indent="-396875" algn="ctr">
              <a:lnSpc>
                <a:spcPct val="100000"/>
              </a:lnSpc>
              <a:spcBef>
                <a:spcPts val="550"/>
              </a:spcBef>
              <a:buFont typeface="Arial" pitchFamily="2" charset="2"/>
              <a:buChar char="•"/>
            </a:pPr>
            <a:r>
              <a:rPr lang="ko-KR" altLang="ko-KR" sz="2800" dirty="0">
                <a:solidFill>
                  <a:schemeClr val="tx1">
                    <a:alpha val="100000"/>
                  </a:schemeClr>
                </a:solidFill>
                <a:ea typeface="맑은 고딕"/>
              </a:rPr>
              <a:t>소재</a:t>
            </a:r>
            <a:r>
              <a:rPr lang="en-US" altLang="ko-KR" sz="2800" dirty="0">
                <a:solidFill>
                  <a:schemeClr val="tx1">
                    <a:alpha val="100000"/>
                  </a:schemeClr>
                </a:solidFill>
              </a:rPr>
              <a:t> : </a:t>
            </a:r>
            <a:r>
              <a:rPr lang="ko-KR" altLang="ko-KR" sz="2800" dirty="0">
                <a:solidFill>
                  <a:schemeClr val="tx1">
                    <a:alpha val="100000"/>
                  </a:schemeClr>
                </a:solidFill>
                <a:ea typeface="맑은 고딕"/>
              </a:rPr>
              <a:t>이상한</a:t>
            </a:r>
            <a:r>
              <a:rPr lang="en-US" altLang="ko-KR" sz="2800" dirty="0">
                <a:solidFill>
                  <a:schemeClr val="tx1">
                    <a:alpha val="100000"/>
                  </a:schemeClr>
                </a:solidFill>
              </a:rPr>
              <a:t> </a:t>
            </a:r>
            <a:r>
              <a:rPr lang="ko-KR" altLang="ko-KR" sz="2800" dirty="0">
                <a:solidFill>
                  <a:schemeClr val="tx1">
                    <a:alpha val="100000"/>
                  </a:schemeClr>
                </a:solidFill>
                <a:ea typeface="맑은 고딕"/>
              </a:rPr>
              <a:t>나라의</a:t>
            </a:r>
            <a:r>
              <a:rPr lang="en-US" altLang="ko-KR" sz="2800" dirty="0">
                <a:solidFill>
                  <a:schemeClr val="tx1">
                    <a:alpha val="100000"/>
                  </a:schemeClr>
                </a:solidFill>
              </a:rPr>
              <a:t> </a:t>
            </a:r>
            <a:r>
              <a:rPr lang="ko-KR" altLang="ko-KR" sz="2800" dirty="0" smtClean="0">
                <a:solidFill>
                  <a:schemeClr val="tx1">
                    <a:alpha val="100000"/>
                  </a:schemeClr>
                </a:solidFill>
                <a:ea typeface="맑은 고딕"/>
              </a:rPr>
              <a:t>앨리스</a:t>
            </a:r>
            <a:r>
              <a:rPr lang="en-US" altLang="ko-KR" sz="2800" dirty="0" smtClean="0">
                <a:solidFill>
                  <a:schemeClr val="tx1">
                    <a:alpha val="100000"/>
                  </a:schemeClr>
                </a:solidFill>
                <a:ea typeface="맑은 고딕"/>
              </a:rPr>
              <a:t>, Dragon Land</a:t>
            </a:r>
            <a:endParaRPr lang="ko-KR" altLang="ko-KR" sz="2800" dirty="0">
              <a:solidFill>
                <a:schemeClr val="tx1">
                  <a:alpha val="100000"/>
                </a:schemeClr>
              </a:solidFill>
              <a:ea typeface="맑은 고딕"/>
            </a:endParaRPr>
          </a:p>
          <a:p>
            <a:pPr marL="403225" lvl="0" indent="-396875" algn="ctr">
              <a:lnSpc>
                <a:spcPct val="100000"/>
              </a:lnSpc>
              <a:spcBef>
                <a:spcPts val="550"/>
              </a:spcBef>
              <a:buFont typeface="Arial" pitchFamily="2" charset="2"/>
              <a:buChar char="•"/>
            </a:pPr>
            <a:r>
              <a:rPr lang="ko-KR" altLang="ko-KR" sz="2800" dirty="0">
                <a:solidFill>
                  <a:schemeClr val="tx1">
                    <a:alpha val="100000"/>
                  </a:schemeClr>
                </a:solidFill>
                <a:ea typeface="맑은 고딕"/>
              </a:rPr>
              <a:t>플랫폼</a:t>
            </a:r>
            <a:r>
              <a:rPr lang="en-US" altLang="ko-KR" sz="2800" dirty="0">
                <a:solidFill>
                  <a:schemeClr val="tx1">
                    <a:alpha val="100000"/>
                  </a:schemeClr>
                </a:solidFill>
              </a:rPr>
              <a:t> : </a:t>
            </a:r>
            <a:r>
              <a:rPr lang="ko-KR" altLang="ko-KR" sz="2800" dirty="0">
                <a:solidFill>
                  <a:schemeClr val="tx1">
                    <a:alpha val="100000"/>
                  </a:schemeClr>
                </a:solidFill>
                <a:ea typeface="맑은 고딕"/>
              </a:rPr>
              <a:t>모바일게임</a:t>
            </a:r>
          </a:p>
          <a:p>
            <a:pPr marL="0" lvl="0">
              <a:lnSpc>
                <a:spcPct val="100000"/>
              </a:lnSpc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806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선물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선물은 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4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시간 마다 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번씩 동전과 포션 보석을 준다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en-US" altLang="ko-KR" dirty="0" smtClean="0"/>
              <a:t>2</a:t>
            </a:r>
            <a:r>
              <a:rPr lang="ko-KR" altLang="en-US" dirty="0" smtClean="0"/>
              <a:t>배로 획득하려면 광고를 보면 된다</a:t>
            </a:r>
            <a:r>
              <a:rPr lang="en-US" altLang="ko-KR" dirty="0" smtClean="0"/>
              <a:t>.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45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804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en-US" sz="5400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순서도</a:t>
            </a:r>
            <a:endParaRPr lang="ko-KR" altLang="ko-KR" sz="5400" dirty="0">
              <a:solidFill>
                <a:schemeClr val="tx2">
                  <a:alpha val="100000"/>
                </a:schemeClr>
              </a:solidFill>
              <a:ea typeface="HY중고딕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43608" y="1925804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5009" y="1495609"/>
            <a:ext cx="720080" cy="9972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게임 시작</a:t>
            </a:r>
            <a:endParaRPr lang="ko-KR" alt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1652694" y="1620058"/>
            <a:ext cx="360040" cy="7783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로비</a:t>
            </a:r>
            <a:endParaRPr lang="ko-KR" alt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67744" y="1620058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67744" y="2527841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67744" y="4869160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296865" y="5373216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843808" y="1495609"/>
            <a:ext cx="14401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빠른 플레이</a:t>
            </a:r>
            <a:endParaRPr lang="ko-KR" alt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898142" y="4680865"/>
            <a:ext cx="14401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상점</a:t>
            </a:r>
            <a:endParaRPr lang="ko-KR" alt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915816" y="5234612"/>
            <a:ext cx="14401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랭킹</a:t>
            </a:r>
            <a:endParaRPr lang="ko-KR" alt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860032" y="1464300"/>
            <a:ext cx="72008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안내</a:t>
            </a:r>
            <a:endParaRPr lang="ko-KR" alt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355976" y="1603168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33256" y="2660626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426494" y="2428007"/>
            <a:ext cx="720080" cy="5044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게임화면</a:t>
            </a:r>
            <a:endParaRPr lang="ko-KR" alt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229400" y="2666444"/>
            <a:ext cx="309669" cy="1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7292621" y="1805631"/>
            <a:ext cx="72008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나가기</a:t>
            </a:r>
            <a:endParaRPr lang="ko-KR" altLang="en-US" sz="1000" dirty="0"/>
          </a:p>
        </p:txBody>
      </p:sp>
      <p:sp>
        <p:nvSpPr>
          <p:cNvPr id="60" name="Rounded Rectangle 59"/>
          <p:cNvSpPr/>
          <p:nvPr/>
        </p:nvSpPr>
        <p:spPr>
          <a:xfrm>
            <a:off x="8290558" y="1805631"/>
            <a:ext cx="72008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다시하기</a:t>
            </a:r>
            <a:endParaRPr lang="ko-KR" altLang="en-US" sz="1000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4382102" y="2276872"/>
            <a:ext cx="405922" cy="11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382102" y="2815787"/>
            <a:ext cx="405922" cy="191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4886158" y="2160869"/>
            <a:ext cx="909978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에피</a:t>
            </a:r>
            <a:r>
              <a:rPr lang="en-US" altLang="ko-KR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1</a:t>
            </a:r>
            <a:endParaRPr lang="ko-KR" altLang="en-US" dirty="0"/>
          </a:p>
        </p:txBody>
      </p:sp>
      <p:sp>
        <p:nvSpPr>
          <p:cNvPr id="87" name="Rounded Rectangle 86"/>
          <p:cNvSpPr/>
          <p:nvPr/>
        </p:nvSpPr>
        <p:spPr>
          <a:xfrm>
            <a:off x="4886158" y="2825639"/>
            <a:ext cx="909978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에피</a:t>
            </a:r>
            <a:r>
              <a:rPr lang="en-US" altLang="ko-KR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2</a:t>
            </a:r>
            <a:endParaRPr lang="ko-KR" alt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4382102" y="4819467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4925144" y="4680863"/>
            <a:ext cx="14401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아이템 창</a:t>
            </a:r>
            <a:endParaRPr lang="ko-KR" alt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4382102" y="5394259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4925144" y="5255655"/>
            <a:ext cx="14401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랭킹 창</a:t>
            </a:r>
            <a:endParaRPr lang="ko-KR" altLang="en-US" dirty="0"/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7661448" y="1456986"/>
            <a:ext cx="0" cy="35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8629719" y="1464300"/>
            <a:ext cx="0" cy="35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7369968" y="1133583"/>
            <a:ext cx="58296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로비</a:t>
            </a:r>
            <a:endParaRPr lang="ko-KR" altLang="en-US" sz="1000" dirty="0"/>
          </a:p>
        </p:txBody>
      </p:sp>
      <p:sp>
        <p:nvSpPr>
          <p:cNvPr id="114" name="Rounded Rectangle 113"/>
          <p:cNvSpPr/>
          <p:nvPr/>
        </p:nvSpPr>
        <p:spPr>
          <a:xfrm>
            <a:off x="8269679" y="891326"/>
            <a:ext cx="720080" cy="5044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게임화면</a:t>
            </a:r>
            <a:endParaRPr lang="ko-KR" altLang="en-US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6482277" y="4680863"/>
            <a:ext cx="469869" cy="18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7001533" y="4947974"/>
            <a:ext cx="720080" cy="277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>
                    <a:alpha val="100000"/>
                  </a:schemeClr>
                </a:solidFill>
                <a:ea typeface="HY중고딕"/>
              </a:rPr>
              <a:t>뒤로가기</a:t>
            </a:r>
            <a:endParaRPr lang="ko-KR" altLang="en-US" sz="1000" dirty="0"/>
          </a:p>
        </p:txBody>
      </p:sp>
      <p:sp>
        <p:nvSpPr>
          <p:cNvPr id="117" name="Oval 116"/>
          <p:cNvSpPr/>
          <p:nvPr/>
        </p:nvSpPr>
        <p:spPr>
          <a:xfrm>
            <a:off x="8357842" y="4743608"/>
            <a:ext cx="360040" cy="7783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로비</a:t>
            </a:r>
            <a:endParaRPr lang="ko-KR" alt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7796677" y="5076905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474932" y="5234612"/>
            <a:ext cx="459540" cy="15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 flipV="1">
            <a:off x="7539069" y="2117726"/>
            <a:ext cx="288033" cy="280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8547181" y="2117726"/>
            <a:ext cx="314467" cy="280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796136" y="1612140"/>
            <a:ext cx="602190" cy="796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7661448" y="3058441"/>
            <a:ext cx="1448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 빠른 플레이의 </a:t>
            </a:r>
            <a:endParaRPr lang="en-US" altLang="ko-KR" dirty="0" smtClean="0"/>
          </a:p>
          <a:p>
            <a:r>
              <a:rPr lang="ko-KR" altLang="en-US" dirty="0" smtClean="0"/>
              <a:t>경우 보상받고 선택한다</a:t>
            </a:r>
            <a:r>
              <a:rPr lang="en-US" altLang="ko-KR" dirty="0" smtClean="0"/>
              <a:t>.</a:t>
            </a:r>
          </a:p>
        </p:txBody>
      </p:sp>
      <p:sp>
        <p:nvSpPr>
          <p:cNvPr id="142" name="Diamond 141"/>
          <p:cNvSpPr/>
          <p:nvPr/>
        </p:nvSpPr>
        <p:spPr>
          <a:xfrm>
            <a:off x="2771800" y="2117726"/>
            <a:ext cx="1610302" cy="814722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메인게임</a:t>
            </a:r>
            <a:endParaRPr lang="ko-KR" altLang="en-US" dirty="0"/>
          </a:p>
        </p:txBody>
      </p:sp>
      <p:sp>
        <p:nvSpPr>
          <p:cNvPr id="143" name="Diamond 142"/>
          <p:cNvSpPr/>
          <p:nvPr/>
        </p:nvSpPr>
        <p:spPr>
          <a:xfrm>
            <a:off x="7595886" y="2299472"/>
            <a:ext cx="1393873" cy="814722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죽었을 때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0514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249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컨셉</a:t>
            </a:r>
          </a:p>
        </p:txBody>
      </p:sp>
      <p:sp>
        <p:nvSpPr>
          <p:cNvPr id="4" name="nppt_1472352957252253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5963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Dragon Land </a:t>
            </a: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모방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게임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 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코인을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먹으면서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장애물을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피해</a:t>
            </a: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 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목표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지점까지</a:t>
            </a:r>
            <a:r>
              <a:rPr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달리자</a:t>
            </a:r>
            <a:r>
              <a:rPr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dirty="0"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lang="ko-KR" altLang="en-US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맵 구성이나 캐릭터는 다른 캐릭터를 사용</a:t>
            </a:r>
            <a:r>
              <a:rPr lang="en-US" altLang="ko-KR" sz="3200" dirty="0" smtClean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989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컨셉</a:t>
            </a:r>
          </a:p>
        </p:txBody>
      </p:sp>
      <p:sp>
        <p:nvSpPr>
          <p:cNvPr id="4" name="nppt_14723529572521991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5963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Object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좌우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위아래로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움직이는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판,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밟으면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부서지는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판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스프링</a:t>
            </a:r>
            <a:endParaRPr altLang="ko-KR" sz="18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나무상자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(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부수면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아이템이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나온다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포션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,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보석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)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몬스터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(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위에서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밟으면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코인을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줌.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나머지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방향에서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부딧히면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HP가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 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깎인다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.)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가시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(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닿으면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HP가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 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깎인다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.)</a:t>
            </a:r>
          </a:p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r>
              <a:rPr altLang="ko-KR" sz="1800" dirty="0">
                <a:latin typeface="나눔고딕"/>
                <a:ea typeface="나눔고딕"/>
              </a:rPr>
              <a:t>불 (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닿으면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 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HP가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 </a:t>
            </a:r>
            <a:r>
              <a:rPr altLang="ko-KR" sz="18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깎인다</a:t>
            </a:r>
            <a:r>
              <a:rPr altLang="ko-KR" sz="1800" dirty="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.</a:t>
            </a:r>
            <a:r>
              <a:rPr altLang="ko-KR" sz="1800" dirty="0">
                <a:latin typeface="나눔고딕"/>
                <a:ea typeface="나눔고딕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275"/>
          <p:cNvSpPr>
            <a:spLocks noGrp="1"/>
          </p:cNvSpPr>
          <p:nvPr>
            <p:ph type="title"/>
          </p:nvPr>
        </p:nvSpPr>
        <p:spPr>
          <a:xfrm>
            <a:off x="457200" y="298070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277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/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구현 목표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로비, 살아남기, 메인게임(에피소드 2까지), 상점, 랭킹 등을 구현.</a:t>
            </a: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26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28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52765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350"/>
              </a:spcBef>
              <a:buNone/>
            </a:pPr>
            <a:endParaRPr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36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26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sp>
        <p:nvSpPr>
          <p:cNvPr id="4" name="nppt_14723529572521628"/>
          <p:cNvSpPr txBox="1">
            <a:spLocks noGrp="1"/>
          </p:cNvSpPr>
          <p:nvPr>
            <p:ph idx="1"/>
          </p:nvPr>
        </p:nvSpPr>
        <p:spPr>
          <a:xfrm>
            <a:off x="457200" y="1598725"/>
            <a:ext cx="8229600" cy="4854611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r>
              <a:rPr altLang="ko-KR" sz="3200" dirty="0" err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로비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lang="en-US" altLang="ko-KR" sz="3200" dirty="0" smtClean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/>
              <a:t>코인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플레이 하면서 모은 코인을 표시</a:t>
            </a:r>
            <a:endParaRPr lang="en-US" altLang="ko-KR" sz="1600" dirty="0" smtClean="0"/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보석 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: </a:t>
            </a:r>
            <a:r>
              <a:rPr lang="ko-KR" altLang="en-US" sz="1600" dirty="0" smtClean="0"/>
              <a:t>맵에 숩겨진 보석을 찾거나 살아남기의 보상 혹은 선물로 얻을 수 있다</a:t>
            </a:r>
            <a:r>
              <a:rPr lang="en-US" altLang="ko-KR" sz="1600" dirty="0" smtClean="0"/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하트 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게임에 도전할 수 있는 횟수를 표시 </a:t>
            </a:r>
            <a:endParaRPr lang="en-US" altLang="ko-KR" sz="1600" dirty="0" smtClean="0">
              <a:solidFill>
                <a:schemeClr val="tx1">
                  <a:alpha val="100000"/>
                </a:schemeClr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/>
              <a:t>업그레이드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캐릭터를 동전을 통해 업그레이드 할 수 있다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선물 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: 4</a:t>
            </a: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시간에 한번씩 동전과 포션 보석을 준다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/>
              <a:t>상점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부스터와 포션을 살 수 있다</a:t>
            </a:r>
            <a:r>
              <a:rPr lang="en-US" altLang="ko-KR" sz="1600" dirty="0" smtClean="0"/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살아남기 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tx1">
                    <a:alpha val="100000"/>
                  </a:schemeClr>
                </a:solidFill>
              </a:rPr>
              <a:t>살아남기 버전의 게임을 시작할 수 있다</a:t>
            </a:r>
            <a:r>
              <a:rPr lang="en-US" altLang="ko-KR" sz="1600" dirty="0" smtClean="0">
                <a:solidFill>
                  <a:schemeClr val="tx1">
                    <a:alpha val="100000"/>
                  </a:schemeClr>
                </a:solidFill>
              </a:rPr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>
                <a:latin typeface="+mn-ea"/>
                <a:ea typeface="+mn-ea"/>
              </a:rPr>
              <a:t>메인게임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 smtClean="0"/>
              <a:t>메인게임의 지도로 들어 갈 수 있다</a:t>
            </a:r>
            <a:r>
              <a:rPr lang="en-US" altLang="ko-KR" sz="1600" dirty="0" smtClean="0"/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650"/>
              </a:spcBef>
              <a:buAutoNum type="arabicPeriod"/>
            </a:pPr>
            <a:r>
              <a:rPr lang="ko-KR" altLang="en-US" sz="1600" dirty="0" smtClean="0"/>
              <a:t>랭킹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자신의 랭킹을 확인</a:t>
            </a:r>
            <a:r>
              <a:rPr lang="en-US" altLang="ko-KR" sz="1600" dirty="0" smtClean="0"/>
              <a:t>.</a:t>
            </a: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spcBef>
                <a:spcPts val="650"/>
              </a:spcBef>
              <a:buNone/>
            </a:pPr>
            <a:endParaRPr altLang="ko-KR" sz="3200" dirty="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04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3529572521652"/>
          <p:cNvSpPr>
            <a:spLocks noGrp="1"/>
          </p:cNvSpPr>
          <p:nvPr>
            <p:ph type="title"/>
          </p:nvPr>
        </p:nvSpPr>
        <p:spPr>
          <a:xfrm>
            <a:off x="457200" y="278363"/>
            <a:ext cx="8229600" cy="1143000"/>
          </a:xfrm>
          <a:prstGeom prst="rect">
            <a:avLst/>
          </a:prstGeom>
          <a:ln w="7500" cap="flat" cmpd="sng">
            <a:prstDash val="solid"/>
            <a:round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게임</a:t>
            </a:r>
            <a:r>
              <a:rPr lang="en-US" altLang="ko-KR" sz="5400">
                <a:solidFill>
                  <a:schemeClr val="tx2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5400">
                <a:solidFill>
                  <a:schemeClr val="tx2">
                    <a:alpha val="100000"/>
                  </a:schemeClr>
                </a:solidFill>
                <a:ea typeface="HY중고딕"/>
              </a:rPr>
              <a:t>설명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4194"/>
            <a:ext cx="8229600" cy="4629150"/>
          </a:xfrm>
          <a:prstGeom prst="rect">
            <a:avLst/>
          </a:prstGeom>
          <a:ln w="7500" cap="flat" cmpd="sng"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899592" y="5733256"/>
            <a:ext cx="587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살아남기를 선택하면 안내를 보여주고 게임에 들어간다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>
          <a:alpha val="100000"/>
        </a:srgbClr>
      </a:dk1>
      <a:lt1>
        <a:srgbClr val="FFFFFF">
          <a:alpha val="100000"/>
        </a:srgbClr>
      </a:lt1>
      <a:dk2>
        <a:srgbClr val="1F497D">
          <a:alpha val="100000"/>
        </a:srgbClr>
      </a:dk2>
      <a:lt2>
        <a:srgbClr val="EEECE1">
          <a:alpha val="100000"/>
        </a:srgbClr>
      </a:lt2>
      <a:accent1>
        <a:srgbClr val="4F81BD">
          <a:alpha val="100000"/>
        </a:srgbClr>
      </a:accent1>
      <a:accent2>
        <a:srgbClr val="C0504D">
          <a:alpha val="100000"/>
        </a:srgbClr>
      </a:accent2>
      <a:accent3>
        <a:srgbClr val="9BBB59">
          <a:alpha val="100000"/>
        </a:srgbClr>
      </a:accent3>
      <a:accent4>
        <a:srgbClr val="8064A2">
          <a:alpha val="100000"/>
        </a:srgbClr>
      </a:accent4>
      <a:accent5>
        <a:srgbClr val="4BACC6">
          <a:alpha val="100000"/>
        </a:srgbClr>
      </a:accent5>
      <a:accent6>
        <a:srgbClr val="F79646">
          <a:alpha val="100000"/>
        </a:srgbClr>
      </a:accent6>
      <a:hlink>
        <a:srgbClr val="0000FF">
          <a:alpha val="100000"/>
        </a:srgbClr>
      </a:hlink>
      <a:folHlink>
        <a:srgbClr val="800080">
          <a:alpha val="100000"/>
        </a:srgbClr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>
            <a:alpha val="100000"/>
          </a:schemeClr>
        </a:solidFill>
        <a:gradFill rotWithShape="1">
          <a:gsLst>
            <a:gs pos="0">
              <a:schemeClr val="phClr">
                <a:alpha val="100000"/>
                <a:tint val="50000"/>
                <a:satMod val="300000"/>
              </a:schemeClr>
            </a:gs>
            <a:gs pos="35000">
              <a:schemeClr val="phClr">
                <a:alpha val="100000"/>
                <a:tint val="37000"/>
                <a:satMod val="300000"/>
              </a:schemeClr>
            </a:gs>
            <a:gs pos="100000">
              <a:schemeClr val="phClr">
                <a:alpha val="100000"/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alpha val="100000"/>
                <a:shade val="51000"/>
                <a:satMod val="130000"/>
              </a:schemeClr>
            </a:gs>
            <a:gs pos="80000">
              <a:schemeClr val="phClr">
                <a:alpha val="100000"/>
                <a:shade val="93000"/>
                <a:satMod val="130000"/>
              </a:schemeClr>
            </a:gs>
            <a:gs pos="100000">
              <a:schemeClr val="phClr">
                <a:alpha val="100000"/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alpha val="100000"/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alpha val="100000"/>
            </a:schemeClr>
          </a:solidFill>
          <a:prstDash val="solid"/>
        </a:ln>
        <a:ln w="38100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>
            <a:alpha val="100000"/>
          </a:schemeClr>
        </a:solidFill>
        <a:gradFill rotWithShape="1">
          <a:gsLst>
            <a:gs pos="0">
              <a:schemeClr val="phClr">
                <a:alpha val="100000"/>
                <a:tint val="40000"/>
                <a:satMod val="350000"/>
              </a:schemeClr>
            </a:gs>
            <a:gs pos="40000">
              <a:schemeClr val="phClr">
                <a:alpha val="100000"/>
                <a:tint val="45000"/>
                <a:shade val="99000"/>
                <a:satMod val="350000"/>
              </a:schemeClr>
            </a:gs>
            <a:gs pos="100000">
              <a:schemeClr val="phClr">
                <a:alpha val="100000"/>
                <a:shade val="20000"/>
                <a:satMod val="255000"/>
              </a:schemeClr>
            </a:gs>
          </a:gsLst>
          <a:path path="circle"/>
          <a:tileRect/>
        </a:gradFill>
        <a:gradFill rotWithShape="1">
          <a:gsLst>
            <a:gs pos="0">
              <a:schemeClr val="phClr">
                <a:alpha val="100000"/>
                <a:tint val="80000"/>
                <a:satMod val="300000"/>
              </a:schemeClr>
            </a:gs>
            <a:gs pos="100000">
              <a:schemeClr val="phClr">
                <a:alpha val="100000"/>
                <a:shade val="30000"/>
                <a:satMod val="200000"/>
              </a:schemeClr>
            </a:gs>
          </a:gsLst>
          <a:path path="circle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454</Words>
  <Application>Microsoft Office PowerPoint</Application>
  <PresentationFormat>On-screen Show (4:3)</PresentationFormat>
  <Paragraphs>174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HY중고딕</vt:lpstr>
      <vt:lpstr>나눔고딕</vt:lpstr>
      <vt:lpstr>돋움</vt:lpstr>
      <vt:lpstr>맑은 고딕</vt:lpstr>
      <vt:lpstr>Arial</vt:lpstr>
      <vt:lpstr/>
      <vt:lpstr>게임기획서</vt:lpstr>
      <vt:lpstr>PowerPoint Presentation</vt:lpstr>
      <vt:lpstr>게임 개요</vt:lpstr>
      <vt:lpstr>게임 컨셉</vt:lpstr>
      <vt:lpstr>게임 컨셉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게임 설명</vt:lpstr>
      <vt:lpstr>순서도</vt:lpstr>
    </vt:vector>
  </TitlesOfParts>
  <Company>사이냅소프트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제목없는 문서</dc:title>
  <dc:creator>전하(agaress)</dc:creator>
  <cp:lastModifiedBy>moon</cp:lastModifiedBy>
  <cp:revision>18</cp:revision>
  <dcterms:modified xsi:type="dcterms:W3CDTF">2016-08-31T07:12:25Z</dcterms:modified>
</cp:coreProperties>
</file>